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  <p:sldId id="281" r:id="rId16"/>
    <p:sldId id="271" r:id="rId17"/>
    <p:sldId id="282" r:id="rId18"/>
    <p:sldId id="278" r:id="rId19"/>
    <p:sldId id="272" r:id="rId20"/>
    <p:sldId id="279" r:id="rId21"/>
    <p:sldId id="273" r:id="rId22"/>
    <p:sldId id="274" r:id="rId23"/>
    <p:sldId id="275" r:id="rId24"/>
    <p:sldId id="276" r:id="rId25"/>
    <p:sldId id="280" r:id="rId26"/>
    <p:sldId id="277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173" autoAdjust="0"/>
  </p:normalViewPr>
  <p:slideViewPr>
    <p:cSldViewPr>
      <p:cViewPr>
        <p:scale>
          <a:sx n="87" d="100"/>
          <a:sy n="87" d="100"/>
        </p:scale>
        <p:origin x="-1330" y="-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jpg>
</file>

<file path=ppt/media/image14.jpeg>
</file>

<file path=ppt/media/image15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84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2A911-A9E2-4B2F-8218-997975E2B6BA}" type="datetimeFigureOut">
              <a:rPr lang="en-IN" smtClean="0"/>
              <a:pPr/>
              <a:t>15-11-2019</a:t>
            </a:fld>
            <a:endParaRPr lang="en-IN"/>
          </a:p>
        </p:txBody>
      </p:sp>
      <p:sp>
        <p:nvSpPr>
          <p:cNvPr id="104884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104884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884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84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AA4298-A394-4FE6-9DF9-AEBB68791F2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595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6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sz="1200" dirty="0"/>
          </a:p>
        </p:txBody>
      </p:sp>
      <p:sp>
        <p:nvSpPr>
          <p:cNvPr id="104866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A4298-A394-4FE6-9DF9-AEBB68791F2C}" type="slidenum">
              <a:rPr lang="en-IN" smtClean="0"/>
              <a:pPr/>
              <a:t>9</a:t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7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A4298-A394-4FE6-9DF9-AEBB68791F2C}" type="slidenum">
              <a:rPr lang="en-IN" smtClean="0"/>
              <a:pPr/>
              <a:t>10</a:t>
            </a:fld>
            <a:endParaRPr lang="en-I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A4298-A394-4FE6-9DF9-AEBB68791F2C}" type="slidenum">
              <a:rPr lang="en-IN" smtClean="0"/>
              <a:pPr/>
              <a:t>13</a:t>
            </a:fld>
            <a:endParaRPr lang="en-I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9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9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A4298-A394-4FE6-9DF9-AEBB68791F2C}" type="slidenum">
              <a:rPr lang="en-IN" smtClean="0"/>
              <a:pPr/>
              <a:t>22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</p:spPr>
      </p:pic>
      <p:grpSp>
        <p:nvGrpSpPr>
          <p:cNvPr id="87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</a:gradFill>
        </p:grpSpPr>
        <p:sp>
          <p:nvSpPr>
            <p:cNvPr id="1048761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048762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63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64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048765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66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67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68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69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0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1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2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3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4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5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6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7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8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79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0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1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2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3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4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5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6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7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8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89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048790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91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92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93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94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95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96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97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98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799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00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01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048802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03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04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05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06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07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08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09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10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11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12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13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48814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1048815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816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48817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8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488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6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83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838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3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84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84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0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41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4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74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4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33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3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3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73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3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48738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48739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5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4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4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74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4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6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82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2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2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3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3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3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3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83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83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02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3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704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6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707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710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11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712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/>
          </a:p>
        </p:txBody>
      </p:sp>
      <p:sp>
        <p:nvSpPr>
          <p:cNvPr id="1048713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28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2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73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3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1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1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71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1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27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28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62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4863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0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51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5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75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5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56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57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5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75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6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9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20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21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23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2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72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2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3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638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66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67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19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2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6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0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821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822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2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82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82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</p:spPr>
      </p:pic>
      <p:grpSp>
        <p:nvGrpSpPr>
          <p:cNvPr id="13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14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</a:gradFill>
          </p:grpSpPr>
          <p:sp>
            <p:nvSpPr>
              <p:cNvPr id="1048576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1048577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78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79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80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81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82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83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84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85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86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87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048588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89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90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91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92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1048593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94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95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96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97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98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599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00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01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02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</p:grpSp>
        <p:grpSp>
          <p:nvGrpSpPr>
            <p:cNvPr id="15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</a:gradFill>
          </p:grpSpPr>
          <p:sp>
            <p:nvSpPr>
              <p:cNvPr id="1048603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04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05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06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07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08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09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10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11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048612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</p:spPr>
          </p:sp>
        </p:grpSp>
      </p:grpSp>
      <p:sp>
        <p:nvSpPr>
          <p:cNvPr id="1048613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15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0706B-3C48-43E7-9B14-A290DE3E37CD}" type="datetimeFigureOut">
              <a:rPr lang="en-US" smtClean="0"/>
              <a:pPr/>
              <a:t>11/15/2019</a:t>
            </a:fld>
            <a:endParaRPr lang="en-US"/>
          </a:p>
        </p:txBody>
      </p:sp>
      <p:sp>
        <p:nvSpPr>
          <p:cNvPr id="10486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6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40331-83F7-48ED-B164-872463D589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opedia.com/definition/32731/convolutional-neural-network-cnn" TargetMode="External"/><Relationship Id="rId2" Type="http://schemas.openxmlformats.org/officeDocument/2006/relationships/hyperlink" Target="https://towardsdatascience.com/cifar-10-image-classification-in-tensorflow-5b501f7dc77c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3"/>
          <p:cNvSpPr>
            <a:spLocks noGrp="1"/>
          </p:cNvSpPr>
          <p:nvPr>
            <p:ph type="title"/>
          </p:nvPr>
        </p:nvSpPr>
        <p:spPr>
          <a:xfrm>
            <a:off x="847542" y="332656"/>
            <a:ext cx="7448916" cy="1163215"/>
          </a:xfrm>
        </p:spPr>
        <p:txBody>
          <a:bodyPr/>
          <a:lstStyle/>
          <a:p>
            <a:pPr algn="ctr"/>
            <a:r>
              <a:rPr lang="en-IN" dirty="0"/>
              <a:t>AR-FLASHCARDS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2097153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783" r="9783"/>
          <a:stretch>
            <a:fillRect/>
          </a:stretch>
        </p:blipFill>
        <p:spPr>
          <a:xfrm>
            <a:off x="1835696" y="1461413"/>
            <a:ext cx="5328592" cy="2928844"/>
          </a:xfrm>
        </p:spPr>
      </p:pic>
      <p:sp>
        <p:nvSpPr>
          <p:cNvPr id="1048625" name="Text Placeholder 15"/>
          <p:cNvSpPr>
            <a:spLocks noGrp="1"/>
          </p:cNvSpPr>
          <p:nvPr>
            <p:ph type="body" sz="half" idx="2"/>
          </p:nvPr>
        </p:nvSpPr>
        <p:spPr>
          <a:xfrm>
            <a:off x="5220072" y="4390257"/>
            <a:ext cx="2892028" cy="1858142"/>
          </a:xfrm>
        </p:spPr>
        <p:txBody>
          <a:bodyPr/>
          <a:lstStyle/>
          <a:p>
            <a:r>
              <a:rPr lang="en-IN" dirty="0"/>
              <a:t>By: </a:t>
            </a:r>
            <a:r>
              <a:rPr lang="en-IN" sz="1800" dirty="0"/>
              <a:t>ABHIJITH K.D.</a:t>
            </a:r>
          </a:p>
          <a:p>
            <a:r>
              <a:rPr lang="en-IN" sz="1800" dirty="0"/>
              <a:t>    ABRAHAM N.T.</a:t>
            </a:r>
          </a:p>
          <a:p>
            <a:r>
              <a:rPr lang="en-IN" sz="1800" dirty="0"/>
              <a:t>    ANJALI R</a:t>
            </a:r>
          </a:p>
          <a:p>
            <a:r>
              <a:rPr lang="en-IN" sz="1800" dirty="0"/>
              <a:t>     KAVYA L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6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97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48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48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48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486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486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486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486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486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486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486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486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486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2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Rectangle 2"/>
          <p:cNvSpPr/>
          <p:nvPr/>
        </p:nvSpPr>
        <p:spPr>
          <a:xfrm>
            <a:off x="801896" y="88930"/>
            <a:ext cx="3168352" cy="5066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 smtClean="0"/>
              <a:t>TENSORFLOW</a:t>
            </a:r>
          </a:p>
          <a:p>
            <a:pPr algn="ctr"/>
            <a:endParaRPr lang="en-IN" sz="2400" b="1" dirty="0"/>
          </a:p>
          <a:p>
            <a:pPr marL="342900" indent="-342900">
              <a:buFont typeface="Wingdings" pitchFamily="2" charset="2"/>
              <a:buChar char="Ø"/>
            </a:pPr>
            <a:r>
              <a:rPr lang="en-IN" sz="2000" dirty="0" smtClean="0"/>
              <a:t>Machine Learning part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IN" sz="2000" dirty="0" smtClean="0"/>
              <a:t>Import </a:t>
            </a:r>
            <a:r>
              <a:rPr lang="en-IN" sz="2000" dirty="0" err="1" smtClean="0"/>
              <a:t>TensorFlowSharp</a:t>
            </a:r>
            <a:r>
              <a:rPr lang="en-IN" sz="2000" dirty="0" smtClean="0"/>
              <a:t> </a:t>
            </a:r>
          </a:p>
          <a:p>
            <a:r>
              <a:rPr lang="en-IN" sz="2000" dirty="0" smtClean="0"/>
              <a:t>     inside Unity.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IN" sz="2000" dirty="0" smtClean="0"/>
              <a:t>Comes with preinstalled in </a:t>
            </a:r>
            <a:r>
              <a:rPr lang="en-IN" sz="2000" dirty="0" err="1" smtClean="0"/>
              <a:t>Colab</a:t>
            </a:r>
            <a:r>
              <a:rPr lang="en-IN" sz="2000" dirty="0" smtClean="0"/>
              <a:t> 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IN" sz="2000" dirty="0" smtClean="0"/>
              <a:t>Connect </a:t>
            </a:r>
            <a:r>
              <a:rPr lang="en-IN" sz="2000" dirty="0" err="1" smtClean="0"/>
              <a:t>Colab</a:t>
            </a:r>
            <a:r>
              <a:rPr lang="en-IN" sz="2000" dirty="0" smtClean="0"/>
              <a:t> to </a:t>
            </a:r>
            <a:r>
              <a:rPr lang="en-IN" sz="2000" dirty="0" err="1" smtClean="0"/>
              <a:t>google</a:t>
            </a:r>
            <a:r>
              <a:rPr lang="en-IN" sz="2000" dirty="0" smtClean="0"/>
              <a:t> drive and so datasets from remote server.</a:t>
            </a:r>
          </a:p>
          <a:p>
            <a:pPr marL="342900" indent="-342900">
              <a:buFont typeface="Wingdings" pitchFamily="2" charset="2"/>
              <a:buChar char="Ø"/>
            </a:pPr>
            <a:endParaRPr lang="en-IN" sz="2000" dirty="0" smtClean="0"/>
          </a:p>
          <a:p>
            <a:pPr marL="342900" indent="-342900">
              <a:buFont typeface="Wingdings" pitchFamily="2" charset="2"/>
              <a:buChar char="Ø"/>
            </a:pPr>
            <a:endParaRPr lang="en-US" sz="2000" dirty="0"/>
          </a:p>
        </p:txBody>
      </p:sp>
      <p:sp>
        <p:nvSpPr>
          <p:cNvPr id="1048669" name="Rectangle 3"/>
          <p:cNvSpPr/>
          <p:nvPr/>
        </p:nvSpPr>
        <p:spPr>
          <a:xfrm>
            <a:off x="5220072" y="70262"/>
            <a:ext cx="3240360" cy="50131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048670" name="Cross 4"/>
          <p:cNvSpPr/>
          <p:nvPr/>
        </p:nvSpPr>
        <p:spPr>
          <a:xfrm>
            <a:off x="4139952" y="2107704"/>
            <a:ext cx="914400" cy="914400"/>
          </a:xfrm>
          <a:prstGeom prst="plus">
            <a:avLst>
              <a:gd name="adj" fmla="val 334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71" name="Right Arrow 5"/>
          <p:cNvSpPr/>
          <p:nvPr/>
        </p:nvSpPr>
        <p:spPr>
          <a:xfrm rot="2476552">
            <a:off x="2655751" y="5336963"/>
            <a:ext cx="978408" cy="484632"/>
          </a:xfrm>
          <a:prstGeom prst="rightArrow">
            <a:avLst>
              <a:gd name="adj1" fmla="val 40895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5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5728453" y="5111644"/>
            <a:ext cx="749300" cy="85407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48672" name="Oval 6"/>
          <p:cNvSpPr/>
          <p:nvPr/>
        </p:nvSpPr>
        <p:spPr>
          <a:xfrm>
            <a:off x="3606762" y="5658700"/>
            <a:ext cx="1980779" cy="10584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 smtClean="0"/>
              <a:t>PROPOSED SYSTEM</a:t>
            </a:r>
            <a:endParaRPr lang="en-US" sz="2000" b="1" dirty="0"/>
          </a:p>
        </p:txBody>
      </p:sp>
      <p:sp>
        <p:nvSpPr>
          <p:cNvPr id="1048673" name="TextBox 8"/>
          <p:cNvSpPr txBox="1"/>
          <p:nvPr/>
        </p:nvSpPr>
        <p:spPr>
          <a:xfrm>
            <a:off x="5220072" y="653246"/>
            <a:ext cx="3168352" cy="4104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/>
              <a:t>VUFORIA</a:t>
            </a:r>
          </a:p>
          <a:p>
            <a:endParaRPr lang="en-IN" sz="2000" dirty="0" smtClean="0"/>
          </a:p>
          <a:p>
            <a:pPr marL="285750" indent="-285750">
              <a:buFont typeface="Wingdings" pitchFamily="2" charset="2"/>
              <a:buChar char="Ø"/>
            </a:pPr>
            <a:r>
              <a:rPr lang="en-IN" sz="2000" dirty="0" smtClean="0"/>
              <a:t>World’s leading AR platform.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N" sz="2000" dirty="0" smtClean="0"/>
              <a:t>Install Vuforia Engine with the Unity editor.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N" sz="2000" dirty="0" smtClean="0"/>
              <a:t>Multi Target- Object with flat surfaces and multiple sides.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IN" sz="2000" dirty="0" smtClean="0"/>
              <a:t>Generate 3D models.</a:t>
            </a:r>
          </a:p>
          <a:p>
            <a:pPr marL="285750" indent="-285750">
              <a:buFont typeface="Wingdings" pitchFamily="2" charset="2"/>
              <a:buChar char="Ø"/>
            </a:pPr>
            <a:endParaRPr lang="en-IN" sz="2000" dirty="0" smtClean="0"/>
          </a:p>
          <a:p>
            <a:pPr marL="285750" indent="-285750">
              <a:buFont typeface="Wingdings" pitchFamily="2" charset="2"/>
              <a:buChar char="Ø"/>
            </a:pPr>
            <a:endParaRPr lang="en-IN" sz="2000" dirty="0" smtClean="0"/>
          </a:p>
          <a:p>
            <a:pPr marL="285750" indent="-285750">
              <a:buFont typeface="Wingdings" pitchFamily="2" charset="2"/>
              <a:buChar char="Ø"/>
            </a:pPr>
            <a:endParaRPr lang="en-US" sz="2000" dirty="0"/>
          </a:p>
        </p:txBody>
      </p:sp>
      <p:pic>
        <p:nvPicPr>
          <p:cNvPr id="2097159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798" y="4049769"/>
            <a:ext cx="966548" cy="1033669"/>
          </a:xfrm>
          <a:prstGeom prst="rect">
            <a:avLst/>
          </a:prstGeom>
        </p:spPr>
      </p:pic>
      <p:pic>
        <p:nvPicPr>
          <p:cNvPr id="2097160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3615" y="3999820"/>
            <a:ext cx="1001266" cy="1001266"/>
          </a:xfrm>
          <a:prstGeom prst="rect">
            <a:avLst/>
          </a:prstGeom>
        </p:spPr>
      </p:pic>
      <p:sp>
        <p:nvSpPr>
          <p:cNvPr id="1048674" name="Pentagon 1"/>
          <p:cNvSpPr/>
          <p:nvPr/>
        </p:nvSpPr>
        <p:spPr>
          <a:xfrm>
            <a:off x="3970248" y="3789040"/>
            <a:ext cx="1249824" cy="4846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Data</a:t>
            </a:r>
            <a:endParaRPr lang="en-US" dirty="0"/>
          </a:p>
        </p:txBody>
      </p:sp>
      <p:sp>
        <p:nvSpPr>
          <p:cNvPr id="1048675" name="Flowchart: Preparation 7"/>
          <p:cNvSpPr/>
          <p:nvPr/>
        </p:nvSpPr>
        <p:spPr>
          <a:xfrm>
            <a:off x="3271560" y="88930"/>
            <a:ext cx="2651181" cy="936104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 smtClean="0"/>
              <a:t>UNITY</a:t>
            </a:r>
            <a:endParaRPr lang="en-US" sz="36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97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8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48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486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48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97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48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48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97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68" grpId="0" animBg="1"/>
      <p:bldP spid="1048669" grpId="0" animBg="1"/>
      <p:bldP spid="1048670" grpId="0" animBg="1"/>
      <p:bldP spid="1048671" grpId="0" animBg="1"/>
      <p:bldP spid="1048672" grpId="0" animBg="1"/>
      <p:bldP spid="104867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Title 1"/>
          <p:cNvSpPr>
            <a:spLocks noGrp="1"/>
          </p:cNvSpPr>
          <p:nvPr>
            <p:ph type="title"/>
          </p:nvPr>
        </p:nvSpPr>
        <p:spPr>
          <a:xfrm>
            <a:off x="899592" y="404664"/>
            <a:ext cx="7429499" cy="1478570"/>
          </a:xfrm>
        </p:spPr>
        <p:txBody>
          <a:bodyPr/>
          <a:lstStyle/>
          <a:p>
            <a:r>
              <a:rPr lang="en-IN" b="1" dirty="0"/>
              <a:t>IMPLEMENTATION STEPS</a:t>
            </a:r>
            <a:endParaRPr lang="en-US" b="1" dirty="0"/>
          </a:p>
        </p:txBody>
      </p:sp>
      <p:sp>
        <p:nvSpPr>
          <p:cNvPr id="1048680" name="Content Placeholder 2"/>
          <p:cNvSpPr>
            <a:spLocks noGrp="1"/>
          </p:cNvSpPr>
          <p:nvPr>
            <p:ph idx="1"/>
          </p:nvPr>
        </p:nvSpPr>
        <p:spPr>
          <a:xfrm>
            <a:off x="1043608" y="1916832"/>
            <a:ext cx="7313959" cy="441987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Import TensorFlow into Unity.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Import Vuforia into Unity.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Connect Training datasets with TensorFlow.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Scan images/Objects.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Export identified image to Vuforia.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Generate AR model of that image using Vuforia.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Display it in mobile screen.</a:t>
            </a:r>
          </a:p>
          <a:p>
            <a:endParaRPr lang="en-IN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486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486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486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86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486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486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86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86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86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86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486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486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itle 1"/>
          <p:cNvSpPr>
            <a:spLocks noGrp="1"/>
          </p:cNvSpPr>
          <p:nvPr>
            <p:ph type="title"/>
          </p:nvPr>
        </p:nvSpPr>
        <p:spPr>
          <a:xfrm>
            <a:off x="856060" y="332656"/>
            <a:ext cx="7429499" cy="1152128"/>
          </a:xfrm>
        </p:spPr>
        <p:txBody>
          <a:bodyPr/>
          <a:lstStyle/>
          <a:p>
            <a:pPr algn="ctr"/>
            <a:r>
              <a:rPr lang="en-IN" dirty="0" smtClean="0"/>
              <a:t>USECASE DIAGRAM</a:t>
            </a:r>
            <a:endParaRPr lang="en-US" dirty="0"/>
          </a:p>
        </p:txBody>
      </p:sp>
      <p:pic>
        <p:nvPicPr>
          <p:cNvPr id="2097161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84784"/>
            <a:ext cx="7738536" cy="50405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Title 1"/>
          <p:cNvSpPr>
            <a:spLocks noGrp="1"/>
          </p:cNvSpPr>
          <p:nvPr>
            <p:ph type="title"/>
          </p:nvPr>
        </p:nvSpPr>
        <p:spPr>
          <a:xfrm>
            <a:off x="1214414" y="285728"/>
            <a:ext cx="7429499" cy="1008112"/>
          </a:xfrm>
        </p:spPr>
        <p:txBody>
          <a:bodyPr>
            <a:normAutofit/>
          </a:bodyPr>
          <a:lstStyle/>
          <a:p>
            <a:r>
              <a:rPr lang="en-IN" sz="4400" b="1" dirty="0" smtClean="0"/>
              <a:t>DATASET </a:t>
            </a:r>
            <a:endParaRPr lang="en-US" sz="4400" b="1" dirty="0"/>
          </a:p>
        </p:txBody>
      </p:sp>
      <p:sp>
        <p:nvSpPr>
          <p:cNvPr id="1048685" name="Content Placeholder 2"/>
          <p:cNvSpPr>
            <a:spLocks noGrp="1"/>
          </p:cNvSpPr>
          <p:nvPr>
            <p:ph idx="1"/>
          </p:nvPr>
        </p:nvSpPr>
        <p:spPr>
          <a:xfrm>
            <a:off x="827584" y="1268760"/>
            <a:ext cx="7920880" cy="5472608"/>
          </a:xfrm>
        </p:spPr>
        <p:txBody>
          <a:bodyPr>
            <a:normAutofit fontScale="95833"/>
          </a:bodyPr>
          <a:lstStyle/>
          <a:p>
            <a:r>
              <a:rPr lang="en-IN" dirty="0" smtClean="0"/>
              <a:t>CIFAR (Canadian Institute For Advanced Research)</a:t>
            </a:r>
          </a:p>
          <a:p>
            <a:r>
              <a:rPr lang="en-IN" dirty="0" smtClean="0"/>
              <a:t>CIFAR-10 dataset comprised of 60,000 images. </a:t>
            </a:r>
          </a:p>
          <a:p>
            <a:r>
              <a:rPr lang="en-IN" dirty="0" smtClean="0"/>
              <a:t>Sized 32*32 pixels (coloured images).</a:t>
            </a:r>
          </a:p>
          <a:p>
            <a:r>
              <a:rPr lang="en-IN" dirty="0" smtClean="0"/>
              <a:t>Used by CNN.</a:t>
            </a:r>
          </a:p>
          <a:p>
            <a:r>
              <a:rPr lang="en-IN" dirty="0" smtClean="0"/>
              <a:t>Along with standard associated integer values form 0-9.</a:t>
            </a:r>
          </a:p>
          <a:p>
            <a:r>
              <a:rPr lang="en-IN" dirty="0" smtClean="0"/>
              <a:t>50,000 training images </a:t>
            </a:r>
          </a:p>
          <a:p>
            <a:r>
              <a:rPr lang="en-IN" dirty="0" smtClean="0"/>
              <a:t>10,000 test images.</a:t>
            </a:r>
          </a:p>
          <a:p>
            <a:r>
              <a:rPr lang="en-IN" dirty="0" smtClean="0"/>
              <a:t>The classes are mutually exclusive.</a:t>
            </a:r>
          </a:p>
          <a:p>
            <a:pPr>
              <a:buNone/>
            </a:pPr>
            <a:endParaRPr lang="en-IN" dirty="0" smtClean="0"/>
          </a:p>
          <a:p>
            <a:endParaRPr lang="en-IN" dirty="0" smtClean="0"/>
          </a:p>
          <a:p>
            <a:pPr>
              <a:buNone/>
            </a:pPr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pPr>
              <a:buNone/>
            </a:pPr>
            <a:endParaRPr lang="en-IN" dirty="0" smtClean="0"/>
          </a:p>
          <a:p>
            <a:pPr>
              <a:buNone/>
            </a:pPr>
            <a:endParaRPr lang="en-I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dirty="0" smtClean="0"/>
              <a:t>  CNN (Convolutional Neural      </a:t>
            </a:r>
            <a:br>
              <a:rPr lang="en-IN" dirty="0" smtClean="0"/>
            </a:br>
            <a:r>
              <a:rPr lang="en-IN" dirty="0" smtClean="0"/>
              <a:t>              network)</a:t>
            </a:r>
            <a:endParaRPr lang="en-US" dirty="0"/>
          </a:p>
        </p:txBody>
      </p:sp>
      <p:sp>
        <p:nvSpPr>
          <p:cNvPr id="1048683" name="Content Placeholder 2"/>
          <p:cNvSpPr>
            <a:spLocks noGrp="1"/>
          </p:cNvSpPr>
          <p:nvPr>
            <p:ph idx="1"/>
          </p:nvPr>
        </p:nvSpPr>
        <p:spPr>
          <a:xfrm>
            <a:off x="683568" y="2204864"/>
            <a:ext cx="7429499" cy="4824536"/>
          </a:xfrm>
        </p:spPr>
        <p:txBody>
          <a:bodyPr>
            <a:normAutofit/>
          </a:bodyPr>
          <a:lstStyle/>
          <a:p>
            <a:pPr lvl="1"/>
            <a:r>
              <a:rPr lang="en-IN" sz="2400" dirty="0" smtClean="0"/>
              <a:t> type of neural network uses perceptrons.</a:t>
            </a:r>
          </a:p>
          <a:p>
            <a:pPr lvl="1"/>
            <a:r>
              <a:rPr lang="en-IN" sz="2400" dirty="0" smtClean="0"/>
              <a:t>Supervised learning to analyze data.</a:t>
            </a:r>
          </a:p>
          <a:p>
            <a:pPr lvl="1"/>
            <a:r>
              <a:rPr lang="en-IN" sz="2400" dirty="0" smtClean="0"/>
              <a:t>Also known as ConvNet.</a:t>
            </a:r>
          </a:p>
          <a:p>
            <a:pPr lvl="1"/>
            <a:r>
              <a:rPr lang="en-IN" sz="2400" dirty="0" smtClean="0"/>
              <a:t>improve accuracy of image classification.</a:t>
            </a:r>
          </a:p>
          <a:p>
            <a:pPr lvl="1"/>
            <a:r>
              <a:rPr lang="en-IN" sz="2400" dirty="0" smtClean="0"/>
              <a:t> Work in the same way of a regular neural network.</a:t>
            </a:r>
          </a:p>
          <a:p>
            <a:pPr lvl="1"/>
            <a:r>
              <a:rPr lang="en-IN" sz="2400" dirty="0" smtClean="0"/>
              <a:t>Images are broken into tiles , tries to predict each tile.</a:t>
            </a:r>
          </a:p>
          <a:p>
            <a:pPr lvl="1">
              <a:buNone/>
            </a:pPr>
            <a:endParaRPr 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2428868"/>
            <a:ext cx="7429499" cy="1478570"/>
          </a:xfrm>
        </p:spPr>
        <p:txBody>
          <a:bodyPr>
            <a:normAutofit/>
          </a:bodyPr>
          <a:lstStyle/>
          <a:p>
            <a:pPr algn="ctr"/>
            <a:r>
              <a:rPr lang="en-IN" sz="4400" b="1" dirty="0" smtClean="0"/>
              <a:t>Image processing </a:t>
            </a:r>
            <a:endParaRPr lang="en-US" sz="4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Content Placeholder 2"/>
          <p:cNvSpPr>
            <a:spLocks noGrp="1"/>
          </p:cNvSpPr>
          <p:nvPr>
            <p:ph idx="4294967295"/>
          </p:nvPr>
        </p:nvSpPr>
        <p:spPr>
          <a:xfrm>
            <a:off x="1285852" y="285728"/>
            <a:ext cx="8074025" cy="592935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800" b="1" dirty="0" smtClean="0"/>
              <a:t>STEP 1</a:t>
            </a:r>
            <a:r>
              <a:rPr lang="en-IN" sz="3200" dirty="0" smtClean="0"/>
              <a:t>	</a:t>
            </a:r>
            <a:endParaRPr lang="en-IN" sz="3200" b="1" dirty="0" smtClean="0"/>
          </a:p>
          <a:p>
            <a:pPr lvl="1"/>
            <a:r>
              <a:rPr lang="en-IN" dirty="0" smtClean="0"/>
              <a:t>Choose the parameters.</a:t>
            </a:r>
          </a:p>
          <a:p>
            <a:pPr lvl="1"/>
            <a:r>
              <a:rPr lang="en-IN" dirty="0" smtClean="0"/>
              <a:t>Apply filters with strides, padding if required</a:t>
            </a:r>
          </a:p>
          <a:p>
            <a:pPr lvl="1"/>
            <a:r>
              <a:rPr lang="en-IN" dirty="0" smtClean="0"/>
              <a:t>Perform convolution on image and apply ReLU activation to matrix.</a:t>
            </a:r>
            <a:endParaRPr lang="en-IN" sz="3200" b="1" dirty="0" smtClean="0"/>
          </a:p>
          <a:p>
            <a:pPr>
              <a:buNone/>
            </a:pPr>
            <a:r>
              <a:rPr lang="en-IN" sz="3200" b="1" dirty="0" smtClean="0"/>
              <a:t>STEP 2</a:t>
            </a:r>
          </a:p>
          <a:p>
            <a:pPr marL="685800" lvl="2">
              <a:spcBef>
                <a:spcPts val="1000"/>
              </a:spcBef>
            </a:pPr>
            <a:r>
              <a:rPr lang="en-IN" sz="2000" dirty="0" smtClean="0"/>
              <a:t>Perform pooling to reduce size.</a:t>
            </a:r>
          </a:p>
          <a:p>
            <a:pPr marL="685800" lvl="2">
              <a:spcBef>
                <a:spcPts val="1000"/>
              </a:spcBef>
            </a:pPr>
            <a:r>
              <a:rPr lang="en-IN" sz="2000" dirty="0" smtClean="0"/>
              <a:t>Add as many convolutional layers until satisfied.</a:t>
            </a:r>
          </a:p>
          <a:p>
            <a:pPr marL="228600" lvl="1">
              <a:spcBef>
                <a:spcPts val="1000"/>
              </a:spcBef>
              <a:buNone/>
            </a:pPr>
            <a:r>
              <a:rPr lang="en-IN" sz="3200" b="1" dirty="0" smtClean="0"/>
              <a:t>STEP 3</a:t>
            </a:r>
            <a:endParaRPr lang="en-US" sz="3200" b="1" dirty="0" smtClean="0"/>
          </a:p>
          <a:p>
            <a:pPr lvl="1"/>
            <a:r>
              <a:rPr lang="en-IN" dirty="0" smtClean="0"/>
              <a:t>Flatten and feed to FC layer.</a:t>
            </a:r>
          </a:p>
          <a:p>
            <a:pPr lvl="1"/>
            <a:r>
              <a:rPr lang="en-IN" dirty="0" smtClean="0"/>
              <a:t>Output the class using activation function and classify images.</a:t>
            </a:r>
            <a:endParaRPr lang="en-US" dirty="0" smtClean="0"/>
          </a:p>
          <a:p>
            <a:pPr lvl="1"/>
            <a:endParaRPr lang="en-IN" dirty="0" smtClean="0"/>
          </a:p>
          <a:p>
            <a:pPr>
              <a:buNone/>
            </a:pPr>
            <a:endParaRPr lang="en-I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23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21513"/>
            <a:ext cx="9144000" cy="4964941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24" y="2428868"/>
            <a:ext cx="7429499" cy="1478570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 smtClean="0"/>
              <a:t>Block diagram</a:t>
            </a:r>
            <a:endParaRPr lang="en-US" sz="4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79" y="142852"/>
            <a:ext cx="7461842" cy="65901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800" b="1" dirty="0"/>
              <a:t>Contents</a:t>
            </a:r>
            <a:endParaRPr lang="en-US" sz="4800" b="1" dirty="0"/>
          </a:p>
        </p:txBody>
      </p:sp>
      <p:sp>
        <p:nvSpPr>
          <p:cNvPr id="1048632" name="Content Placeholder 2"/>
          <p:cNvSpPr>
            <a:spLocks noGrp="1"/>
          </p:cNvSpPr>
          <p:nvPr>
            <p:ph idx="1"/>
          </p:nvPr>
        </p:nvSpPr>
        <p:spPr>
          <a:xfrm>
            <a:off x="1403648" y="2276872"/>
            <a:ext cx="7429499" cy="3541714"/>
          </a:xfrm>
        </p:spPr>
        <p:txBody>
          <a:bodyPr/>
          <a:lstStyle/>
          <a:p>
            <a:r>
              <a:rPr lang="en-IN" dirty="0"/>
              <a:t>INTRODUCTION</a:t>
            </a:r>
          </a:p>
          <a:p>
            <a:r>
              <a:rPr lang="en-IN" dirty="0"/>
              <a:t>EXISTING SYSTEM</a:t>
            </a:r>
          </a:p>
          <a:p>
            <a:r>
              <a:rPr lang="en-IN" dirty="0"/>
              <a:t>DRAWBACKS OF EXISTING SYSTEM</a:t>
            </a:r>
          </a:p>
          <a:p>
            <a:r>
              <a:rPr lang="en-IN" dirty="0"/>
              <a:t>PROPOSED SYSTEM</a:t>
            </a:r>
          </a:p>
          <a:p>
            <a:r>
              <a:rPr lang="en-IN" dirty="0"/>
              <a:t>ADVANTAGES OF PROPOSED SYSTEM</a:t>
            </a:r>
          </a:p>
          <a:p>
            <a:r>
              <a:rPr lang="en-IN" dirty="0"/>
              <a:t>CONCLUSION</a:t>
            </a:r>
          </a:p>
          <a:p>
            <a:endParaRPr lang="en-IN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786" y="2285992"/>
            <a:ext cx="7429499" cy="1478570"/>
          </a:xfrm>
        </p:spPr>
        <p:txBody>
          <a:bodyPr>
            <a:normAutofit/>
          </a:bodyPr>
          <a:lstStyle/>
          <a:p>
            <a:pPr algn="ctr"/>
            <a:r>
              <a:rPr lang="en-IN" sz="4800" dirty="0" smtClean="0"/>
              <a:t>flowchart</a:t>
            </a:r>
            <a:endParaRPr lang="en-US" sz="4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885" y="0"/>
            <a:ext cx="607223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4" name="design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27884"/>
            <a:ext cx="9144000" cy="5930116"/>
          </a:xfrm>
        </p:spPr>
      </p:pic>
      <p:sp>
        <p:nvSpPr>
          <p:cNvPr id="1048692" name="TextBox 1"/>
          <p:cNvSpPr txBox="1"/>
          <p:nvPr/>
        </p:nvSpPr>
        <p:spPr>
          <a:xfrm>
            <a:off x="1115616" y="404664"/>
            <a:ext cx="7701279" cy="510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smtClean="0"/>
              <a:t>OBJECT IDENTIFICATION USING TENSORFLOW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971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0971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9716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</a:t>
            </a:r>
            <a:endParaRPr lang="en-US" dirty="0"/>
          </a:p>
        </p:txBody>
      </p:sp>
      <p:sp>
        <p:nvSpPr>
          <p:cNvPr id="104869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Through this wider range of students can use </a:t>
            </a:r>
            <a:r>
              <a:rPr lang="en-IN" sz="2400" dirty="0" smtClean="0"/>
              <a:t>this </a:t>
            </a:r>
            <a:r>
              <a:rPr lang="en-IN" sz="2400" dirty="0"/>
              <a:t>and learn faster.</a:t>
            </a:r>
          </a:p>
          <a:p>
            <a:r>
              <a:rPr lang="en-IN" sz="2400"/>
              <a:t>Producing </a:t>
            </a:r>
            <a:r>
              <a:rPr lang="en-IN" sz="2400" smtClean="0"/>
              <a:t>3D </a:t>
            </a:r>
            <a:r>
              <a:rPr lang="en-IN" sz="2400" dirty="0" smtClean="0"/>
              <a:t>image will </a:t>
            </a:r>
            <a:r>
              <a:rPr lang="en-IN" sz="2400" dirty="0"/>
              <a:t>change the way children learn.</a:t>
            </a:r>
          </a:p>
          <a:p>
            <a:r>
              <a:rPr lang="en-IN" dirty="0"/>
              <a:t>More efficient and effective</a:t>
            </a:r>
            <a:r>
              <a:rPr lang="en-IN" sz="2400" dirty="0"/>
              <a:t>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486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486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486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86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/>
              <a:t>Conclusion</a:t>
            </a:r>
            <a:endParaRPr lang="en-US" sz="4000" b="1" dirty="0"/>
          </a:p>
        </p:txBody>
      </p:sp>
      <p:sp>
        <p:nvSpPr>
          <p:cNvPr id="1048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US" dirty="0"/>
              <a:t>L</a:t>
            </a:r>
            <a:r>
              <a:rPr lang="en-IN" dirty="0"/>
              <a:t>imitati</a:t>
            </a:r>
            <a:r>
              <a:rPr lang="en-US" dirty="0"/>
              <a:t>ons of existing system.</a:t>
            </a:r>
            <a:endParaRPr lang="zh-CN" altLang="en-US"/>
          </a:p>
          <a:p>
            <a:r>
              <a:rPr lang="en-US" altLang="en-US" dirty="0"/>
              <a:t>The</a:t>
            </a:r>
            <a:r>
              <a:rPr lang="en-IN" dirty="0"/>
              <a:t> new system </a:t>
            </a:r>
            <a:r>
              <a:rPr lang="en-US" dirty="0"/>
              <a:t> overcomes the limitations</a:t>
            </a:r>
            <a:endParaRPr lang="zh-CN" altLang="en-US"/>
          </a:p>
          <a:p>
            <a:r>
              <a:rPr lang="en-IN" dirty="0"/>
              <a:t>The </a:t>
            </a:r>
            <a:r>
              <a:rPr lang="en-US" dirty="0" smtClean="0"/>
              <a:t> new system has more  advantages.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24" y="214290"/>
            <a:ext cx="7429499" cy="1024532"/>
          </a:xfrm>
        </p:spPr>
        <p:txBody>
          <a:bodyPr/>
          <a:lstStyle/>
          <a:p>
            <a:pPr algn="ctr"/>
            <a:r>
              <a:rPr lang="en-IN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1714488"/>
            <a:ext cx="7429499" cy="4286280"/>
          </a:xfrm>
        </p:spPr>
        <p:txBody>
          <a:bodyPr>
            <a:normAutofit/>
          </a:bodyPr>
          <a:lstStyle/>
          <a:p>
            <a:endParaRPr lang="fi-FI" dirty="0" smtClean="0"/>
          </a:p>
          <a:p>
            <a:endParaRPr lang="fi-FI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42910" y="1285860"/>
            <a:ext cx="7929618" cy="4857784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14348" y="1285860"/>
            <a:ext cx="78581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2060"/>
              </a:buClr>
              <a:buFont typeface="Arial" pitchFamily="34" charset="0"/>
              <a:buChar char="•"/>
            </a:pPr>
            <a:r>
              <a:rPr lang="fi-FI" sz="2400" dirty="0" smtClean="0">
                <a:hlinkClick r:id="rId2"/>
              </a:rPr>
              <a:t> https://towardsdatascience.com/cifar-10-image-classification-in-tensorflow-5b501f7dc77c</a:t>
            </a:r>
            <a:endParaRPr lang="fi-FI" sz="2400" dirty="0" smtClean="0"/>
          </a:p>
          <a:p>
            <a:pPr>
              <a:buClr>
                <a:srgbClr val="002060"/>
              </a:buClr>
              <a:buFont typeface="Arial" pitchFamily="34" charset="0"/>
              <a:buChar char="•"/>
            </a:pPr>
            <a:r>
              <a:rPr lang="fi-FI" sz="2400" dirty="0" smtClean="0">
                <a:hlinkClick r:id="rId2"/>
              </a:rPr>
              <a:t> https://towardsdatascience.com/cifar-10-image-classification-in-tensorflow-5b501f7dc77c</a:t>
            </a:r>
            <a:endParaRPr lang="fi-FI" sz="2400" dirty="0" smtClean="0"/>
          </a:p>
          <a:p>
            <a:pPr>
              <a:buClr>
                <a:srgbClr val="002060"/>
              </a:buClr>
              <a:buFont typeface="Arial" pitchFamily="34" charset="0"/>
              <a:buChar char="•"/>
            </a:pPr>
            <a:r>
              <a:rPr lang="fi-FI" sz="2400" dirty="0" smtClean="0">
                <a:hlinkClick r:id="rId3"/>
              </a:rPr>
              <a:t>https://www.techopedia.com/definition/32731/convolutional-neural-network-cnn</a:t>
            </a:r>
            <a:endParaRPr lang="fi-FI" sz="2400" dirty="0" smtClean="0"/>
          </a:p>
          <a:p>
            <a:pPr>
              <a:buClr>
                <a:srgbClr val="002060"/>
              </a:buClr>
              <a:buFont typeface="Tw Cen MT" pitchFamily="34" charset="0"/>
              <a:buChar char="•"/>
            </a:pPr>
            <a:r>
              <a:rPr lang="fi-FI" sz="2400" dirty="0" smtClean="0">
                <a:hlinkClick r:id="rId2"/>
              </a:rPr>
              <a:t>https://towardsdatascience.com/cifar-10-image-classification-in-tensorflow-5b501f7dc77c</a:t>
            </a:r>
            <a:endParaRPr lang="fi-FI" sz="2400" dirty="0" smtClean="0"/>
          </a:p>
          <a:p>
            <a:pPr>
              <a:buClr>
                <a:srgbClr val="002060"/>
              </a:buClr>
              <a:buFont typeface="Arial" pitchFamily="34" charset="0"/>
              <a:buChar char="•"/>
            </a:pPr>
            <a:r>
              <a:rPr lang="fi-FI" sz="2400" dirty="0" smtClean="0">
                <a:hlinkClick r:id="rId2"/>
              </a:rPr>
              <a:t> https://towardsdatascience.com/cifar-10-image-classification-in-tensorflow-5b501f7dc77c</a:t>
            </a:r>
            <a:endParaRPr lang="fi-FI" sz="2400" dirty="0" smtClean="0"/>
          </a:p>
          <a:p>
            <a:pPr>
              <a:buClr>
                <a:srgbClr val="002060"/>
              </a:buClr>
              <a:buFont typeface="Arial" pitchFamily="34" charset="0"/>
              <a:buChar char="•"/>
            </a:pPr>
            <a:r>
              <a:rPr lang="fi-FI" sz="2400" dirty="0" smtClean="0">
                <a:hlinkClick r:id="rId3"/>
              </a:rPr>
              <a:t>https://www.techopedia.com/definition/32731/convolutional-neural-network-cnn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Title 1"/>
          <p:cNvSpPr>
            <a:spLocks noGrp="1"/>
          </p:cNvSpPr>
          <p:nvPr>
            <p:ph type="title"/>
          </p:nvPr>
        </p:nvSpPr>
        <p:spPr>
          <a:xfrm>
            <a:off x="857250" y="2348880"/>
            <a:ext cx="7429499" cy="1478570"/>
          </a:xfrm>
        </p:spPr>
        <p:txBody>
          <a:bodyPr>
            <a:normAutofit/>
          </a:bodyPr>
          <a:lstStyle/>
          <a:p>
            <a:pPr algn="ctr"/>
            <a:r>
              <a:rPr lang="en-IN" sz="5400" dirty="0"/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0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>
          <a:xfrm>
            <a:off x="971600" y="620688"/>
            <a:ext cx="7312371" cy="457199"/>
          </a:xfrm>
        </p:spPr>
        <p:txBody>
          <a:bodyPr>
            <a:normAutofit/>
          </a:bodyPr>
          <a:lstStyle/>
          <a:p>
            <a:r>
              <a:rPr lang="en-IN" sz="2400" dirty="0"/>
              <a:t>WHAT IS AUGMENTED REALITY(AR).......?</a:t>
            </a:r>
            <a:endParaRPr lang="en-US" sz="2400" dirty="0"/>
          </a:p>
        </p:txBody>
      </p:sp>
      <p:pic>
        <p:nvPicPr>
          <p:cNvPr id="2097154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268760"/>
            <a:ext cx="6912768" cy="463029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7425528" cy="587151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EXISTING </a:t>
            </a:r>
            <a:r>
              <a:rPr lang="en-IN" dirty="0" smtClean="0"/>
              <a:t>SYSTEM </a:t>
            </a:r>
            <a:r>
              <a:rPr lang="en-IN" sz="4400" b="1" dirty="0" smtClean="0"/>
              <a:t>:</a:t>
            </a:r>
            <a:r>
              <a:rPr lang="en-IN" sz="4900" dirty="0" smtClean="0"/>
              <a:t> </a:t>
            </a:r>
            <a:r>
              <a:rPr lang="en-IN" dirty="0" smtClean="0"/>
              <a:t>AR </a:t>
            </a:r>
            <a:r>
              <a:rPr lang="en-IN" dirty="0"/>
              <a:t>FLASHCARDS</a:t>
            </a:r>
            <a:endParaRPr lang="en-US" dirty="0"/>
          </a:p>
        </p:txBody>
      </p:sp>
      <p:pic>
        <p:nvPicPr>
          <p:cNvPr id="2097155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68144" y="1556792"/>
            <a:ext cx="2454839" cy="3816424"/>
          </a:xfrm>
        </p:spPr>
      </p:pic>
      <p:sp>
        <p:nvSpPr>
          <p:cNvPr id="1048635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576" y="1556792"/>
            <a:ext cx="5152132" cy="648072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IN" sz="2400" dirty="0"/>
              <a:t>The available system is AR </a:t>
            </a:r>
            <a:r>
              <a:rPr lang="en-IN" sz="2400" dirty="0" smtClean="0"/>
              <a:t>flashcards App.</a:t>
            </a:r>
            <a:endParaRPr lang="en-IN" sz="2400" dirty="0"/>
          </a:p>
          <a:p>
            <a:pPr marL="285750" indent="-285750">
              <a:buFont typeface="Wingdings" pitchFamily="2" charset="2"/>
              <a:buChar char="§"/>
            </a:pPr>
            <a:r>
              <a:rPr lang="en-IN" sz="2400" dirty="0" smtClean="0"/>
              <a:t>It has there </a:t>
            </a:r>
            <a:r>
              <a:rPr lang="en-IN" sz="2400" dirty="0"/>
              <a:t>own </a:t>
            </a:r>
            <a:r>
              <a:rPr lang="en-IN" sz="2400" dirty="0" smtClean="0"/>
              <a:t>flashcards.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IN" sz="2400" dirty="0" smtClean="0"/>
              <a:t>AR 3D version is produced.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IN" sz="2400" dirty="0" smtClean="0"/>
              <a:t>Easy way to study, especially for children.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IN" sz="2400" dirty="0" smtClean="0"/>
              <a:t>It </a:t>
            </a:r>
            <a:r>
              <a:rPr lang="en-IN" sz="2400" dirty="0"/>
              <a:t>enhance the knowledge and data.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IN" sz="2400" dirty="0" smtClean="0"/>
              <a:t>Better user experience.</a:t>
            </a:r>
            <a:endParaRPr lang="en-IN" sz="2400" dirty="0"/>
          </a:p>
          <a:p>
            <a:endParaRPr lang="en-IN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Rectangle 1"/>
          <p:cNvSpPr/>
          <p:nvPr/>
        </p:nvSpPr>
        <p:spPr>
          <a:xfrm>
            <a:off x="3032874" y="962001"/>
            <a:ext cx="2736304" cy="9361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Print</a:t>
            </a:r>
            <a:r>
              <a:rPr lang="en-IN" dirty="0">
                <a:solidFill>
                  <a:sysClr val="windowText" lastClr="000000"/>
                </a:solidFill>
              </a:rPr>
              <a:t> </a:t>
            </a:r>
            <a:r>
              <a:rPr lang="en-IN" dirty="0">
                <a:solidFill>
                  <a:schemeClr val="tx1"/>
                </a:solidFill>
              </a:rPr>
              <a:t>the flash cards</a:t>
            </a:r>
          </a:p>
        </p:txBody>
      </p:sp>
      <p:sp>
        <p:nvSpPr>
          <p:cNvPr id="1048641" name="Rectangle 4"/>
          <p:cNvSpPr/>
          <p:nvPr/>
        </p:nvSpPr>
        <p:spPr>
          <a:xfrm>
            <a:off x="3032874" y="2559731"/>
            <a:ext cx="2736291" cy="914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Scan the flashcards</a:t>
            </a:r>
          </a:p>
        </p:txBody>
      </p:sp>
      <p:sp>
        <p:nvSpPr>
          <p:cNvPr id="1048642" name="Arrow: Down 5"/>
          <p:cNvSpPr/>
          <p:nvPr/>
        </p:nvSpPr>
        <p:spPr>
          <a:xfrm>
            <a:off x="4283960" y="1895477"/>
            <a:ext cx="144016" cy="648072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8643" name="Arrow: Down 6"/>
          <p:cNvSpPr/>
          <p:nvPr/>
        </p:nvSpPr>
        <p:spPr>
          <a:xfrm>
            <a:off x="4283960" y="3458673"/>
            <a:ext cx="144016" cy="648072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8644" name="Diamond 7"/>
          <p:cNvSpPr/>
          <p:nvPr/>
        </p:nvSpPr>
        <p:spPr>
          <a:xfrm>
            <a:off x="3290512" y="4129283"/>
            <a:ext cx="2088233" cy="1242111"/>
          </a:xfrm>
          <a:prstGeom prst="diamond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Scan </a:t>
            </a:r>
          </a:p>
          <a:p>
            <a:pPr algn="ctr"/>
            <a:r>
              <a:rPr lang="en-IN" dirty="0"/>
              <a:t>successful</a:t>
            </a:r>
          </a:p>
        </p:txBody>
      </p:sp>
      <p:cxnSp>
        <p:nvCxnSpPr>
          <p:cNvPr id="3145728" name="Straight Connector 12"/>
          <p:cNvCxnSpPr>
            <a:cxnSpLocks/>
            <a:stCxn id="1048644" idx="3"/>
          </p:cNvCxnSpPr>
          <p:nvPr/>
        </p:nvCxnSpPr>
        <p:spPr>
          <a:xfrm>
            <a:off x="5378745" y="4750339"/>
            <a:ext cx="1398543" cy="0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29" name="Straight Connector 15"/>
          <p:cNvCxnSpPr>
            <a:cxnSpLocks/>
          </p:cNvCxnSpPr>
          <p:nvPr/>
        </p:nvCxnSpPr>
        <p:spPr>
          <a:xfrm flipV="1">
            <a:off x="6777288" y="2242774"/>
            <a:ext cx="0" cy="2507564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45730" name="Straight Arrow Connector 19"/>
          <p:cNvCxnSpPr>
            <a:cxnSpLocks/>
          </p:cNvCxnSpPr>
          <p:nvPr/>
        </p:nvCxnSpPr>
        <p:spPr>
          <a:xfrm flipH="1">
            <a:off x="4427976" y="2219513"/>
            <a:ext cx="2376272" cy="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48645" name="Arrow: Down 21"/>
          <p:cNvSpPr/>
          <p:nvPr/>
        </p:nvSpPr>
        <p:spPr>
          <a:xfrm>
            <a:off x="4262621" y="5382833"/>
            <a:ext cx="144015" cy="648072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8646" name="Flowchart: Connector 22"/>
          <p:cNvSpPr/>
          <p:nvPr/>
        </p:nvSpPr>
        <p:spPr>
          <a:xfrm>
            <a:off x="3990740" y="6026546"/>
            <a:ext cx="597679" cy="594039"/>
          </a:xfrm>
          <a:prstGeom prst="flowChartConnector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</a:t>
            </a:r>
          </a:p>
        </p:txBody>
      </p:sp>
      <p:sp>
        <p:nvSpPr>
          <p:cNvPr id="1048647" name="TextBox 23"/>
          <p:cNvSpPr txBox="1"/>
          <p:nvPr/>
        </p:nvSpPr>
        <p:spPr>
          <a:xfrm>
            <a:off x="5769165" y="4347486"/>
            <a:ext cx="61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</a:t>
            </a:r>
          </a:p>
        </p:txBody>
      </p:sp>
      <p:sp>
        <p:nvSpPr>
          <p:cNvPr id="1048648" name="TextBox 24"/>
          <p:cNvSpPr txBox="1"/>
          <p:nvPr/>
        </p:nvSpPr>
        <p:spPr>
          <a:xfrm>
            <a:off x="3918733" y="5403759"/>
            <a:ext cx="597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Yes</a:t>
            </a:r>
          </a:p>
        </p:txBody>
      </p:sp>
      <p:sp>
        <p:nvSpPr>
          <p:cNvPr id="1048649" name="Title 25"/>
          <p:cNvSpPr>
            <a:spLocks noGrp="1"/>
          </p:cNvSpPr>
          <p:nvPr>
            <p:ph type="title"/>
          </p:nvPr>
        </p:nvSpPr>
        <p:spPr>
          <a:xfrm>
            <a:off x="801662" y="76690"/>
            <a:ext cx="7429499" cy="851788"/>
          </a:xfrm>
        </p:spPr>
        <p:txBody>
          <a:bodyPr/>
          <a:lstStyle/>
          <a:p>
            <a:pPr algn="ctr"/>
            <a:r>
              <a:rPr lang="en-IN" dirty="0"/>
              <a:t>flowchart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Flowchart: Connector 1"/>
          <p:cNvSpPr/>
          <p:nvPr/>
        </p:nvSpPr>
        <p:spPr>
          <a:xfrm>
            <a:off x="3995936" y="476672"/>
            <a:ext cx="720080" cy="720080"/>
          </a:xfrm>
          <a:prstGeom prst="flowChartConnector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</a:t>
            </a:r>
          </a:p>
        </p:txBody>
      </p:sp>
      <p:sp>
        <p:nvSpPr>
          <p:cNvPr id="1048651" name="Arrow: Down 2"/>
          <p:cNvSpPr/>
          <p:nvPr/>
        </p:nvSpPr>
        <p:spPr>
          <a:xfrm>
            <a:off x="4292441" y="1196752"/>
            <a:ext cx="144016" cy="576064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8652" name="Flowchart: Process 3"/>
          <p:cNvSpPr/>
          <p:nvPr/>
        </p:nvSpPr>
        <p:spPr>
          <a:xfrm>
            <a:off x="3203848" y="1772816"/>
            <a:ext cx="2304256" cy="720080"/>
          </a:xfrm>
          <a:prstGeom prst="flowChartProcess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Identify the character</a:t>
            </a:r>
          </a:p>
        </p:txBody>
      </p:sp>
      <p:sp>
        <p:nvSpPr>
          <p:cNvPr id="1048653" name="Flowchart: Process 4"/>
          <p:cNvSpPr/>
          <p:nvPr/>
        </p:nvSpPr>
        <p:spPr>
          <a:xfrm>
            <a:off x="3203848" y="3428999"/>
            <a:ext cx="2304256" cy="936105"/>
          </a:xfrm>
          <a:prstGeom prst="flowChartProcess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Produce AR of an animal corresponding to the character</a:t>
            </a:r>
          </a:p>
        </p:txBody>
      </p:sp>
      <p:sp>
        <p:nvSpPr>
          <p:cNvPr id="1048654" name="Arrow: Down 5"/>
          <p:cNvSpPr/>
          <p:nvPr/>
        </p:nvSpPr>
        <p:spPr>
          <a:xfrm>
            <a:off x="4292441" y="2492896"/>
            <a:ext cx="144016" cy="936103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8655" name="Arrow: Down 6"/>
          <p:cNvSpPr/>
          <p:nvPr/>
        </p:nvSpPr>
        <p:spPr>
          <a:xfrm>
            <a:off x="4292441" y="4365104"/>
            <a:ext cx="144016" cy="720080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8656" name="Oval 7"/>
          <p:cNvSpPr/>
          <p:nvPr/>
        </p:nvSpPr>
        <p:spPr>
          <a:xfrm>
            <a:off x="3536357" y="5085184"/>
            <a:ext cx="1656184" cy="50405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Title 1"/>
          <p:cNvSpPr>
            <a:spLocks noGrp="1"/>
          </p:cNvSpPr>
          <p:nvPr>
            <p:ph type="title"/>
          </p:nvPr>
        </p:nvSpPr>
        <p:spPr>
          <a:xfrm>
            <a:off x="755576" y="235930"/>
            <a:ext cx="7429499" cy="1478570"/>
          </a:xfrm>
        </p:spPr>
        <p:txBody>
          <a:bodyPr/>
          <a:lstStyle/>
          <a:p>
            <a:pPr algn="ctr"/>
            <a:r>
              <a:rPr lang="en-IN" dirty="0" smtClean="0"/>
              <a:t>USECASE DIAGRAM</a:t>
            </a:r>
            <a:endParaRPr lang="en-US" dirty="0"/>
          </a:p>
        </p:txBody>
      </p:sp>
      <p:pic>
        <p:nvPicPr>
          <p:cNvPr id="2097156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1556792"/>
            <a:ext cx="5688632" cy="43924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Title 1"/>
          <p:cNvSpPr>
            <a:spLocks noGrp="1"/>
          </p:cNvSpPr>
          <p:nvPr>
            <p:ph type="title"/>
          </p:nvPr>
        </p:nvSpPr>
        <p:spPr>
          <a:xfrm>
            <a:off x="827584" y="476672"/>
            <a:ext cx="7240363" cy="659159"/>
          </a:xfrm>
        </p:spPr>
        <p:txBody>
          <a:bodyPr/>
          <a:lstStyle/>
          <a:p>
            <a:pPr algn="ctr"/>
            <a:r>
              <a:rPr lang="en-IN" dirty="0"/>
              <a:t>DRAWBACKS</a:t>
            </a:r>
            <a:endParaRPr lang="en-US" dirty="0"/>
          </a:p>
        </p:txBody>
      </p:sp>
      <p:pic>
        <p:nvPicPr>
          <p:cNvPr id="2097157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39552" y="1300652"/>
            <a:ext cx="2972643" cy="4522787"/>
          </a:xfrm>
        </p:spPr>
      </p:pic>
      <p:sp>
        <p:nvSpPr>
          <p:cNvPr id="1048659" name="Text Placeholder 3"/>
          <p:cNvSpPr>
            <a:spLocks noGrp="1"/>
          </p:cNvSpPr>
          <p:nvPr>
            <p:ph type="body" sz="half" idx="2"/>
          </p:nvPr>
        </p:nvSpPr>
        <p:spPr>
          <a:xfrm>
            <a:off x="3635896" y="1484784"/>
            <a:ext cx="5137819" cy="4505000"/>
          </a:xfrm>
        </p:spPr>
        <p:txBody>
          <a:bodyPr>
            <a:no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IN" sz="2800" dirty="0"/>
              <a:t>P</a:t>
            </a:r>
            <a:r>
              <a:rPr lang="en-IN" sz="2800" dirty="0" smtClean="0"/>
              <a:t>redefined </a:t>
            </a:r>
            <a:r>
              <a:rPr lang="en-IN" sz="2800" dirty="0"/>
              <a:t>images of animals.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IN" sz="2800" dirty="0" smtClean="0"/>
              <a:t>‘Create’ option not working properly</a:t>
            </a:r>
            <a:endParaRPr lang="en-IN" sz="2800" dirty="0"/>
          </a:p>
          <a:p>
            <a:pPr marL="342900" indent="-342900">
              <a:buFont typeface="Wingdings" pitchFamily="2" charset="2"/>
              <a:buChar char="§"/>
            </a:pPr>
            <a:r>
              <a:rPr lang="en-IN" sz="2800" dirty="0"/>
              <a:t>P</a:t>
            </a:r>
            <a:r>
              <a:rPr lang="en-IN" sz="2800" dirty="0" smtClean="0"/>
              <a:t>erformance </a:t>
            </a:r>
            <a:r>
              <a:rPr lang="en-IN" sz="2800" dirty="0"/>
              <a:t>issue ,interactive issue , and alignment issue.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IN" sz="2800" dirty="0"/>
              <a:t>W</a:t>
            </a:r>
            <a:r>
              <a:rPr lang="en-IN" sz="2800" dirty="0" smtClean="0"/>
              <a:t>eakening </a:t>
            </a:r>
            <a:r>
              <a:rPr lang="en-IN" sz="2800" dirty="0"/>
              <a:t>to identify proper user inputs.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sz="2800" dirty="0"/>
          </a:p>
          <a:p>
            <a:pPr marL="342900" indent="-342900">
              <a:buFont typeface="Wingdings" pitchFamily="2" charset="2"/>
              <a:buChar char="§"/>
            </a:pPr>
            <a:endParaRPr lang="en-IN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PROPOSED SYSTEM</a:t>
            </a:r>
            <a:endParaRPr lang="en-US" dirty="0"/>
          </a:p>
        </p:txBody>
      </p:sp>
      <p:sp>
        <p:nvSpPr>
          <p:cNvPr id="1048661" name="Content Placeholder 2"/>
          <p:cNvSpPr>
            <a:spLocks noGrp="1"/>
          </p:cNvSpPr>
          <p:nvPr>
            <p:ph idx="1"/>
          </p:nvPr>
        </p:nvSpPr>
        <p:spPr>
          <a:xfrm>
            <a:off x="856061" y="2097088"/>
            <a:ext cx="7429498" cy="3694113"/>
          </a:xfrm>
        </p:spPr>
        <p:txBody>
          <a:bodyPr>
            <a:normAutofit fontScale="95000" lnSpcReduction="10000"/>
          </a:bodyPr>
          <a:lstStyle/>
          <a:p>
            <a:r>
              <a:rPr lang="en-IN" sz="2400" dirty="0"/>
              <a:t>The system is an application which scans</a:t>
            </a:r>
          </a:p>
          <a:p>
            <a:pPr lvl="1">
              <a:buFont typeface="Tw Cen MT" panose="020B0602020104020603" pitchFamily="34" charset="0"/>
              <a:buChar char="&gt;"/>
            </a:pPr>
            <a:r>
              <a:rPr lang="en-IN" dirty="0"/>
              <a:t> the letters</a:t>
            </a:r>
          </a:p>
          <a:p>
            <a:pPr lvl="1">
              <a:buFont typeface="Tw Cen MT" panose="020B0602020104020603" pitchFamily="34" charset="0"/>
              <a:buChar char="&gt;"/>
            </a:pPr>
            <a:r>
              <a:rPr lang="en-IN" dirty="0"/>
              <a:t>A word</a:t>
            </a:r>
          </a:p>
          <a:p>
            <a:pPr lvl="1">
              <a:buFont typeface="Tw Cen MT" panose="020B0602020104020603" pitchFamily="34" charset="0"/>
              <a:buChar char="&gt;"/>
            </a:pPr>
            <a:r>
              <a:rPr lang="en-IN" dirty="0"/>
              <a:t>An </a:t>
            </a:r>
            <a:r>
              <a:rPr lang="en-IN" dirty="0" smtClean="0"/>
              <a:t>image</a:t>
            </a:r>
          </a:p>
          <a:p>
            <a:r>
              <a:rPr lang="en-IN" dirty="0" smtClean="0"/>
              <a:t>Then </a:t>
            </a:r>
            <a:r>
              <a:rPr lang="en-IN" dirty="0"/>
              <a:t>producing the </a:t>
            </a:r>
            <a:r>
              <a:rPr lang="en-IN" dirty="0" smtClean="0"/>
              <a:t>3D AR &amp; some details about it </a:t>
            </a:r>
            <a:r>
              <a:rPr lang="en-IN" dirty="0"/>
              <a:t>in the </a:t>
            </a:r>
            <a:r>
              <a:rPr lang="en-IN" dirty="0" smtClean="0"/>
              <a:t>application as output.</a:t>
            </a:r>
          </a:p>
          <a:p>
            <a:r>
              <a:rPr lang="en-IN" dirty="0" err="1" smtClean="0"/>
              <a:t>Tensorflow</a:t>
            </a:r>
            <a:r>
              <a:rPr lang="en-IN" dirty="0" smtClean="0"/>
              <a:t> – Used  to identify the letter/word/image.</a:t>
            </a:r>
          </a:p>
          <a:p>
            <a:r>
              <a:rPr lang="en-IN" dirty="0" smtClean="0"/>
              <a:t>Vuforia – Used to generate 3D AR view.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486</Words>
  <Application>Microsoft Office PowerPoint</Application>
  <PresentationFormat>On-screen Show (4:3)</PresentationFormat>
  <Paragraphs>129</Paragraphs>
  <Slides>26</Slides>
  <Notes>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Circuit</vt:lpstr>
      <vt:lpstr>AR-FLASHCARDS </vt:lpstr>
      <vt:lpstr>Contents</vt:lpstr>
      <vt:lpstr>WHAT IS AUGMENTED REALITY(AR).......?</vt:lpstr>
      <vt:lpstr>EXISTING SYSTEM : AR FLASHCARDS</vt:lpstr>
      <vt:lpstr>flowchart</vt:lpstr>
      <vt:lpstr>PowerPoint Presentation</vt:lpstr>
      <vt:lpstr>USECASE DIAGRAM</vt:lpstr>
      <vt:lpstr>DRAWBACKS</vt:lpstr>
      <vt:lpstr>PROPOSED SYSTEM</vt:lpstr>
      <vt:lpstr>PowerPoint Presentation</vt:lpstr>
      <vt:lpstr>IMPLEMENTATION STEPS</vt:lpstr>
      <vt:lpstr>USECASE DIAGRAM</vt:lpstr>
      <vt:lpstr>DATASET </vt:lpstr>
      <vt:lpstr>  CNN (Convolutional Neural                     network)</vt:lpstr>
      <vt:lpstr>Image processing </vt:lpstr>
      <vt:lpstr>PowerPoint Presentation</vt:lpstr>
      <vt:lpstr>PowerPoint Presentation</vt:lpstr>
      <vt:lpstr>Block diagram</vt:lpstr>
      <vt:lpstr>PowerPoint Presentation</vt:lpstr>
      <vt:lpstr>flowchart</vt:lpstr>
      <vt:lpstr>PowerPoint Presentation</vt:lpstr>
      <vt:lpstr>PowerPoint Presentation</vt:lpstr>
      <vt:lpstr>ADVANTAGEs</vt:lpstr>
      <vt:lpstr>Conclusion</vt:lpstr>
      <vt:lpstr>references</vt:lpstr>
      <vt:lpstr>Thank you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ismail - [2010]</cp:lastModifiedBy>
  <cp:revision>18</cp:revision>
  <dcterms:created xsi:type="dcterms:W3CDTF">2019-08-26T23:12:12Z</dcterms:created>
  <dcterms:modified xsi:type="dcterms:W3CDTF">2019-11-15T08:43:33Z</dcterms:modified>
</cp:coreProperties>
</file>